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68" r:id="rId2"/>
    <p:sldId id="258" r:id="rId3"/>
    <p:sldId id="261" r:id="rId4"/>
    <p:sldId id="256" r:id="rId5"/>
    <p:sldId id="257" r:id="rId6"/>
    <p:sldId id="298" r:id="rId7"/>
    <p:sldId id="299" r:id="rId8"/>
    <p:sldId id="269" r:id="rId9"/>
    <p:sldId id="300" r:id="rId10"/>
    <p:sldId id="301" r:id="rId11"/>
    <p:sldId id="260" r:id="rId12"/>
    <p:sldId id="303" r:id="rId13"/>
    <p:sldId id="302" r:id="rId14"/>
    <p:sldId id="304" r:id="rId15"/>
    <p:sldId id="305" r:id="rId16"/>
    <p:sldId id="306" r:id="rId17"/>
    <p:sldId id="307" r:id="rId18"/>
    <p:sldId id="311" r:id="rId19"/>
    <p:sldId id="308" r:id="rId20"/>
    <p:sldId id="309" r:id="rId21"/>
    <p:sldId id="312" r:id="rId22"/>
    <p:sldId id="313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87334" autoAdjust="0"/>
  </p:normalViewPr>
  <p:slideViewPr>
    <p:cSldViewPr snapToGrid="0">
      <p:cViewPr varScale="1">
        <p:scale>
          <a:sx n="102" d="100"/>
          <a:sy n="102" d="100"/>
        </p:scale>
        <p:origin x="1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ED0651-DB64-014C-830A-F2BC80BC5394}" type="doc">
      <dgm:prSet loTypeId="urn:microsoft.com/office/officeart/2005/8/layout/chevron1" loCatId="" qsTypeId="urn:microsoft.com/office/officeart/2005/8/quickstyle/simple3" qsCatId="simple" csTypeId="urn:microsoft.com/office/officeart/2005/8/colors/accent1_2" csCatId="accent1" phldr="1"/>
      <dgm:spPr/>
    </dgm:pt>
    <dgm:pt modelId="{92DBB44B-0C98-9344-98AF-BBBE5F32A893}">
      <dgm:prSet phldrT="[文本]"/>
      <dgm:spPr/>
      <dgm:t>
        <a:bodyPr/>
        <a:lstStyle/>
        <a:p>
          <a:r>
            <a:rPr lang="zh-CN" altLang="en-US" dirty="0">
              <a:latin typeface="Calibri" panose="020F0502020204030204" pitchFamily="34" charset="0"/>
              <a:cs typeface="Calibri" panose="020F0502020204030204" pitchFamily="34" charset="0"/>
            </a:rPr>
            <a:t>召回</a:t>
          </a:r>
        </a:p>
      </dgm:t>
    </dgm:pt>
    <dgm:pt modelId="{DB87579B-9961-4D47-975A-4F1DB3E77D7A}" type="parTrans" cxnId="{22869551-A168-BB46-AB4A-622A1951ADDD}">
      <dgm:prSet/>
      <dgm:spPr/>
      <dgm:t>
        <a:bodyPr/>
        <a:lstStyle/>
        <a:p>
          <a:endParaRPr lang="zh-CN" altLang="en-US"/>
        </a:p>
      </dgm:t>
    </dgm:pt>
    <dgm:pt modelId="{06107856-29BF-9E41-81DC-09BFF135AA12}" type="sibTrans" cxnId="{22869551-A168-BB46-AB4A-622A1951ADDD}">
      <dgm:prSet/>
      <dgm:spPr/>
      <dgm:t>
        <a:bodyPr/>
        <a:lstStyle/>
        <a:p>
          <a:endParaRPr lang="zh-CN" altLang="en-US"/>
        </a:p>
      </dgm:t>
    </dgm:pt>
    <dgm:pt modelId="{8A718901-3243-FE45-86FF-F9000E9F72DC}">
      <dgm:prSet phldrT="[文本]"/>
      <dgm:spPr/>
      <dgm:t>
        <a:bodyPr/>
        <a:lstStyle/>
        <a:p>
          <a:r>
            <a:rPr lang="zh-CN" altLang="en-US" dirty="0"/>
            <a:t>排序</a:t>
          </a:r>
        </a:p>
      </dgm:t>
    </dgm:pt>
    <dgm:pt modelId="{8DD0E53D-C077-084E-B35D-2EA147592471}" type="parTrans" cxnId="{5549F2D9-AEDF-6B45-A5A6-2A51F531136B}">
      <dgm:prSet/>
      <dgm:spPr/>
      <dgm:t>
        <a:bodyPr/>
        <a:lstStyle/>
        <a:p>
          <a:endParaRPr lang="zh-CN" altLang="en-US"/>
        </a:p>
      </dgm:t>
    </dgm:pt>
    <dgm:pt modelId="{D84EE5EE-475C-E449-B379-0B74298F4C5A}" type="sibTrans" cxnId="{5549F2D9-AEDF-6B45-A5A6-2A51F531136B}">
      <dgm:prSet/>
      <dgm:spPr/>
      <dgm:t>
        <a:bodyPr/>
        <a:lstStyle/>
        <a:p>
          <a:endParaRPr lang="zh-CN" altLang="en-US"/>
        </a:p>
      </dgm:t>
    </dgm:pt>
    <dgm:pt modelId="{8514DF85-913D-B44A-AABD-5BACF0F7CE1A}">
      <dgm:prSet phldrT="[文本]"/>
      <dgm:spPr/>
      <dgm:t>
        <a:bodyPr/>
        <a:lstStyle/>
        <a:p>
          <a:r>
            <a:rPr lang="zh-CN" altLang="en-US" dirty="0"/>
            <a:t>策略</a:t>
          </a:r>
        </a:p>
      </dgm:t>
    </dgm:pt>
    <dgm:pt modelId="{90BB0E8B-1E3A-3E4B-94FF-B022D61CEBED}" type="parTrans" cxnId="{BE86467E-5754-AD42-8823-FCA518B49DA3}">
      <dgm:prSet/>
      <dgm:spPr/>
      <dgm:t>
        <a:bodyPr/>
        <a:lstStyle/>
        <a:p>
          <a:endParaRPr lang="zh-CN" altLang="en-US"/>
        </a:p>
      </dgm:t>
    </dgm:pt>
    <dgm:pt modelId="{C45A4E47-CEEA-BC47-81C7-144A59E3814A}" type="sibTrans" cxnId="{BE86467E-5754-AD42-8823-FCA518B49DA3}">
      <dgm:prSet/>
      <dgm:spPr/>
      <dgm:t>
        <a:bodyPr/>
        <a:lstStyle/>
        <a:p>
          <a:endParaRPr lang="zh-CN" altLang="en-US"/>
        </a:p>
      </dgm:t>
    </dgm:pt>
    <dgm:pt modelId="{C83C1176-1AAB-E943-98D3-C0EB77293C98}" type="pres">
      <dgm:prSet presAssocID="{13ED0651-DB64-014C-830A-F2BC80BC5394}" presName="Name0" presStyleCnt="0">
        <dgm:presLayoutVars>
          <dgm:dir/>
          <dgm:animLvl val="lvl"/>
          <dgm:resizeHandles val="exact"/>
        </dgm:presLayoutVars>
      </dgm:prSet>
      <dgm:spPr/>
    </dgm:pt>
    <dgm:pt modelId="{394C990C-12A4-BF44-A8FE-F8D1C56CADA1}" type="pres">
      <dgm:prSet presAssocID="{92DBB44B-0C98-9344-98AF-BBBE5F32A893}" presName="parTxOnly" presStyleLbl="node1" presStyleIdx="0" presStyleCnt="3" custLinFactNeighborX="-820" custLinFactNeighborY="-90699">
        <dgm:presLayoutVars>
          <dgm:chMax val="0"/>
          <dgm:chPref val="0"/>
          <dgm:bulletEnabled val="1"/>
        </dgm:presLayoutVars>
      </dgm:prSet>
      <dgm:spPr/>
    </dgm:pt>
    <dgm:pt modelId="{4833A466-9F5F-6242-AE7E-5EAF83100FBD}" type="pres">
      <dgm:prSet presAssocID="{06107856-29BF-9E41-81DC-09BFF135AA12}" presName="parTxOnlySpace" presStyleCnt="0"/>
      <dgm:spPr/>
    </dgm:pt>
    <dgm:pt modelId="{4D186F01-B978-1C42-8617-7DA44A7E664F}" type="pres">
      <dgm:prSet presAssocID="{8A718901-3243-FE45-86FF-F9000E9F72DC}" presName="parTxOnly" presStyleLbl="node1" presStyleIdx="1" presStyleCnt="3" custLinFactNeighborY="55847">
        <dgm:presLayoutVars>
          <dgm:chMax val="0"/>
          <dgm:chPref val="0"/>
          <dgm:bulletEnabled val="1"/>
        </dgm:presLayoutVars>
      </dgm:prSet>
      <dgm:spPr/>
    </dgm:pt>
    <dgm:pt modelId="{DFC31D38-631F-9142-B0FE-525CB646EB05}" type="pres">
      <dgm:prSet presAssocID="{D84EE5EE-475C-E449-B379-0B74298F4C5A}" presName="parTxOnlySpace" presStyleCnt="0"/>
      <dgm:spPr/>
    </dgm:pt>
    <dgm:pt modelId="{3A8FA9AB-ADD9-1D48-AE2B-0DE16AC9BC3B}" type="pres">
      <dgm:prSet presAssocID="{8514DF85-913D-B44A-AABD-5BACF0F7CE1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6E806C35-7381-1445-9714-C09450327DA4}" type="presOf" srcId="{92DBB44B-0C98-9344-98AF-BBBE5F32A893}" destId="{394C990C-12A4-BF44-A8FE-F8D1C56CADA1}" srcOrd="0" destOrd="0" presId="urn:microsoft.com/office/officeart/2005/8/layout/chevron1"/>
    <dgm:cxn modelId="{0CCAC837-B8E9-5A4A-AC4B-7EA90E5568A5}" type="presOf" srcId="{8A718901-3243-FE45-86FF-F9000E9F72DC}" destId="{4D186F01-B978-1C42-8617-7DA44A7E664F}" srcOrd="0" destOrd="0" presId="urn:microsoft.com/office/officeart/2005/8/layout/chevron1"/>
    <dgm:cxn modelId="{22869551-A168-BB46-AB4A-622A1951ADDD}" srcId="{13ED0651-DB64-014C-830A-F2BC80BC5394}" destId="{92DBB44B-0C98-9344-98AF-BBBE5F32A893}" srcOrd="0" destOrd="0" parTransId="{DB87579B-9961-4D47-975A-4F1DB3E77D7A}" sibTransId="{06107856-29BF-9E41-81DC-09BFF135AA12}"/>
    <dgm:cxn modelId="{4D9F437A-F7E3-8349-BF80-93ED7FA69C5C}" type="presOf" srcId="{8514DF85-913D-B44A-AABD-5BACF0F7CE1A}" destId="{3A8FA9AB-ADD9-1D48-AE2B-0DE16AC9BC3B}" srcOrd="0" destOrd="0" presId="urn:microsoft.com/office/officeart/2005/8/layout/chevron1"/>
    <dgm:cxn modelId="{BE86467E-5754-AD42-8823-FCA518B49DA3}" srcId="{13ED0651-DB64-014C-830A-F2BC80BC5394}" destId="{8514DF85-913D-B44A-AABD-5BACF0F7CE1A}" srcOrd="2" destOrd="0" parTransId="{90BB0E8B-1E3A-3E4B-94FF-B022D61CEBED}" sibTransId="{C45A4E47-CEEA-BC47-81C7-144A59E3814A}"/>
    <dgm:cxn modelId="{D69D80B9-E023-0540-9132-AA3A4D336CED}" type="presOf" srcId="{13ED0651-DB64-014C-830A-F2BC80BC5394}" destId="{C83C1176-1AAB-E943-98D3-C0EB77293C98}" srcOrd="0" destOrd="0" presId="urn:microsoft.com/office/officeart/2005/8/layout/chevron1"/>
    <dgm:cxn modelId="{5549F2D9-AEDF-6B45-A5A6-2A51F531136B}" srcId="{13ED0651-DB64-014C-830A-F2BC80BC5394}" destId="{8A718901-3243-FE45-86FF-F9000E9F72DC}" srcOrd="1" destOrd="0" parTransId="{8DD0E53D-C077-084E-B35D-2EA147592471}" sibTransId="{D84EE5EE-475C-E449-B379-0B74298F4C5A}"/>
    <dgm:cxn modelId="{D0AA7410-5DEC-964D-999B-4CEB60DC9FDB}" type="presParOf" srcId="{C83C1176-1AAB-E943-98D3-C0EB77293C98}" destId="{394C990C-12A4-BF44-A8FE-F8D1C56CADA1}" srcOrd="0" destOrd="0" presId="urn:microsoft.com/office/officeart/2005/8/layout/chevron1"/>
    <dgm:cxn modelId="{04E9AAFB-3252-394E-BC7B-EA13311197A3}" type="presParOf" srcId="{C83C1176-1AAB-E943-98D3-C0EB77293C98}" destId="{4833A466-9F5F-6242-AE7E-5EAF83100FBD}" srcOrd="1" destOrd="0" presId="urn:microsoft.com/office/officeart/2005/8/layout/chevron1"/>
    <dgm:cxn modelId="{0B640B6C-42EB-9742-8B4B-D2CC777614B6}" type="presParOf" srcId="{C83C1176-1AAB-E943-98D3-C0EB77293C98}" destId="{4D186F01-B978-1C42-8617-7DA44A7E664F}" srcOrd="2" destOrd="0" presId="urn:microsoft.com/office/officeart/2005/8/layout/chevron1"/>
    <dgm:cxn modelId="{4F16D365-A4E2-754C-96A5-B9729478D4AE}" type="presParOf" srcId="{C83C1176-1AAB-E943-98D3-C0EB77293C98}" destId="{DFC31D38-631F-9142-B0FE-525CB646EB05}" srcOrd="3" destOrd="0" presId="urn:microsoft.com/office/officeart/2005/8/layout/chevron1"/>
    <dgm:cxn modelId="{C001F96C-6A74-1A48-9226-15C4B5213D14}" type="presParOf" srcId="{C83C1176-1AAB-E943-98D3-C0EB77293C98}" destId="{3A8FA9AB-ADD9-1D48-AE2B-0DE16AC9BC3B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4C990C-12A4-BF44-A8FE-F8D1C56CADA1}">
      <dsp:nvSpPr>
        <dsp:cNvPr id="0" name=""/>
        <dsp:cNvSpPr/>
      </dsp:nvSpPr>
      <dsp:spPr>
        <a:xfrm>
          <a:off x="2" y="0"/>
          <a:ext cx="2788612" cy="36933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>
              <a:latin typeface="Calibri" panose="020F0502020204030204" pitchFamily="34" charset="0"/>
              <a:cs typeface="Calibri" panose="020F0502020204030204" pitchFamily="34" charset="0"/>
            </a:rPr>
            <a:t>召回</a:t>
          </a:r>
        </a:p>
      </dsp:txBody>
      <dsp:txXfrm>
        <a:off x="184668" y="0"/>
        <a:ext cx="2419280" cy="369332"/>
      </dsp:txXfrm>
    </dsp:sp>
    <dsp:sp modelId="{4D186F01-B978-1C42-8617-7DA44A7E664F}">
      <dsp:nvSpPr>
        <dsp:cNvPr id="0" name=""/>
        <dsp:cNvSpPr/>
      </dsp:nvSpPr>
      <dsp:spPr>
        <a:xfrm>
          <a:off x="2512040" y="0"/>
          <a:ext cx="2788612" cy="36933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排序</a:t>
          </a:r>
        </a:p>
      </dsp:txBody>
      <dsp:txXfrm>
        <a:off x="2696706" y="0"/>
        <a:ext cx="2419280" cy="369332"/>
      </dsp:txXfrm>
    </dsp:sp>
    <dsp:sp modelId="{3A8FA9AB-ADD9-1D48-AE2B-0DE16AC9BC3B}">
      <dsp:nvSpPr>
        <dsp:cNvPr id="0" name=""/>
        <dsp:cNvSpPr/>
      </dsp:nvSpPr>
      <dsp:spPr>
        <a:xfrm>
          <a:off x="5021792" y="0"/>
          <a:ext cx="2788612" cy="36933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策略</a:t>
          </a:r>
        </a:p>
      </dsp:txBody>
      <dsp:txXfrm>
        <a:off x="5206458" y="0"/>
        <a:ext cx="2419280" cy="3693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40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jpeg>
</file>

<file path=ppt/media/image61.jpe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C5F0FA-3671-4BD6-811C-AD18AD17C24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66E85F-CC8B-4C54-B085-5CD492903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740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通常</a:t>
            </a:r>
            <a:r>
              <a:rPr kumimoji="1" lang="en-US" altLang="zh-CN" dirty="0"/>
              <a:t>100</a:t>
            </a:r>
            <a:r>
              <a:rPr kumimoji="1" lang="zh-CN" altLang="en-US" dirty="0"/>
              <a:t>代表平均数，超过</a:t>
            </a:r>
            <a:r>
              <a:rPr kumimoji="1" lang="en-US" altLang="zh-CN" dirty="0"/>
              <a:t>100</a:t>
            </a:r>
            <a:r>
              <a:rPr kumimoji="1" lang="zh-CN" altLang="en-US"/>
              <a:t>代表有优越性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6E85F-CC8B-4C54-B085-5CD492903CF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694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NEUMF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6E85F-CC8B-4C54-B085-5CD492903CF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514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相较</a:t>
            </a:r>
            <a:r>
              <a:rPr kumimoji="1" lang="en-US" altLang="zh-CN" dirty="0" err="1"/>
              <a:t>deepwalk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6E85F-CC8B-4C54-B085-5CD492903CF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006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autoencoder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attention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RNN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bert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6E85F-CC8B-4C54-B085-5CD492903CF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0252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QPS</a:t>
            </a:r>
            <a:r>
              <a:rPr kumimoji="1" lang="zh-CN" altLang="en-US" dirty="0"/>
              <a:t> </a:t>
            </a:r>
            <a:r>
              <a:rPr kumimoji="1" lang="en-US" altLang="zh-CN" dirty="0"/>
              <a:t>&gt;</a:t>
            </a:r>
            <a:r>
              <a:rPr kumimoji="1" lang="zh-CN" altLang="en-US" dirty="0"/>
              <a:t>  </a:t>
            </a:r>
            <a:r>
              <a:rPr kumimoji="1" lang="en-US" altLang="zh-CN" dirty="0" err="1"/>
              <a:t>wide&amp;deep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50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6E85F-CC8B-4C54-B085-5CD492903CF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4410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点击转化，先别提其他任务，后续再提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6E85F-CC8B-4C54-B085-5CD492903CF5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1166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637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5888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350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6215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035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068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76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75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987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7935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375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ABB13-6911-4659-BC88-3648B9E56C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1CDED-7AAA-4421-8F83-571A51A1D3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242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13" Type="http://schemas.openxmlformats.org/officeDocument/2006/relationships/image" Target="../media/image40.png"/><Relationship Id="rId18" Type="http://schemas.openxmlformats.org/officeDocument/2006/relationships/image" Target="../media/image340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34.emf"/><Relationship Id="rId17" Type="http://schemas.openxmlformats.org/officeDocument/2006/relationships/image" Target="../media/image44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emf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5" Type="http://schemas.openxmlformats.org/officeDocument/2006/relationships/image" Target="../media/image42.png"/><Relationship Id="rId10" Type="http://schemas.openxmlformats.org/officeDocument/2006/relationships/image" Target="../media/image37.png"/><Relationship Id="rId19" Type="http://schemas.openxmlformats.org/officeDocument/2006/relationships/image" Target="../media/image350.png"/><Relationship Id="rId4" Type="http://schemas.openxmlformats.org/officeDocument/2006/relationships/image" Target="../media/image31.png"/><Relationship Id="rId9" Type="http://schemas.openxmlformats.org/officeDocument/2006/relationships/image" Target="../media/image33.emf"/><Relationship Id="rId1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99364" y="2041742"/>
            <a:ext cx="8793272" cy="1017284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Recommendation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System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6C558068-30A8-8C45-A5F9-414C40799040}"/>
              </a:ext>
            </a:extLst>
          </p:cNvPr>
          <p:cNvSpPr txBox="1">
            <a:spLocks/>
          </p:cNvSpPr>
          <p:nvPr/>
        </p:nvSpPr>
        <p:spPr>
          <a:xfrm>
            <a:off x="2077795" y="3886658"/>
            <a:ext cx="7227518" cy="10172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陈浩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2020-12-11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6890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7CD72DF-12DA-0446-B152-507BDA731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5316" y="2306081"/>
            <a:ext cx="3561874" cy="207357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2F05593-97F8-F949-9A06-0E909833B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713" y="1004735"/>
            <a:ext cx="3098946" cy="214071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C996C0B-9137-6F44-8CCB-DD50F8A25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48" y="3342870"/>
            <a:ext cx="4267314" cy="297418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5CD3D514-F37E-5041-8152-2171D4120F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994" y="3428999"/>
            <a:ext cx="4909704" cy="2939467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DE6AE758-8169-7B4F-AA47-1F4F7FA41F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2477" y="1436813"/>
            <a:ext cx="3906672" cy="1166928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C320E866-3A2F-684F-9BDB-9523DF88C035}"/>
              </a:ext>
            </a:extLst>
          </p:cNvPr>
          <p:cNvSpPr txBox="1"/>
          <p:nvPr/>
        </p:nvSpPr>
        <p:spPr>
          <a:xfrm>
            <a:off x="2460063" y="3013422"/>
            <a:ext cx="635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LINE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30E2CFA-9AE4-7D47-A0DB-0304CB9B666A}"/>
              </a:ext>
            </a:extLst>
          </p:cNvPr>
          <p:cNvSpPr txBox="1"/>
          <p:nvPr/>
        </p:nvSpPr>
        <p:spPr>
          <a:xfrm>
            <a:off x="9094025" y="2973073"/>
            <a:ext cx="1187369" cy="369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Struct2vec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9467399-0173-1746-9285-C0C1AA58392E}"/>
              </a:ext>
            </a:extLst>
          </p:cNvPr>
          <p:cNvSpPr txBox="1"/>
          <p:nvPr/>
        </p:nvSpPr>
        <p:spPr>
          <a:xfrm>
            <a:off x="5621682" y="4379659"/>
            <a:ext cx="1245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Deepwalk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DB9A9E9-0613-6E4E-BB49-117858A335D3}"/>
              </a:ext>
            </a:extLst>
          </p:cNvPr>
          <p:cNvSpPr txBox="1"/>
          <p:nvPr/>
        </p:nvSpPr>
        <p:spPr>
          <a:xfrm>
            <a:off x="2348053" y="6395309"/>
            <a:ext cx="668266" cy="369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EGES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3CC2C78-70E5-BF47-9B66-4C1CC13DC995}"/>
              </a:ext>
            </a:extLst>
          </p:cNvPr>
          <p:cNvSpPr txBox="1"/>
          <p:nvPr/>
        </p:nvSpPr>
        <p:spPr>
          <a:xfrm>
            <a:off x="9283176" y="6368467"/>
            <a:ext cx="809065" cy="369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SDNE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06229E5-535B-6E46-A2BD-856B54F86C59}"/>
              </a:ext>
            </a:extLst>
          </p:cNvPr>
          <p:cNvSpPr txBox="1"/>
          <p:nvPr/>
        </p:nvSpPr>
        <p:spPr>
          <a:xfrm>
            <a:off x="473948" y="277792"/>
            <a:ext cx="46073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Match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Graph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Embedding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378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28705" y="1266432"/>
            <a:ext cx="6203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cs typeface="Calibri" panose="020F0502020204030204" pitchFamily="34" charset="0"/>
              </a:rPr>
              <a:t>兼顾了深度优先和广度优先的策略</a:t>
            </a:r>
            <a:endParaRPr lang="en-US" altLang="zh-CN" dirty="0">
              <a:cs typeface="Calibri" panose="020F0502020204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66919" y="1910846"/>
            <a:ext cx="687893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：有偏的随机游走策略，将空间数据转化为序列数据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给定节点  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访问下一个节点     的概率为：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为归一化常数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node2vec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利用两个超参数    和    来控制随机游走的策略，假设随机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游走经过边          到达节点    则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为节点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到节点    之间的最短路径距离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258" y="904377"/>
            <a:ext cx="4934085" cy="178327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1855288" y="2453784"/>
                <a:ext cx="36740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5288" y="2453784"/>
                <a:ext cx="367408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3825140" y="2453784"/>
                <a:ext cx="3658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5140" y="2453784"/>
                <a:ext cx="365805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4088" y="2821397"/>
            <a:ext cx="3374937" cy="100420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/>
              <p:cNvSpPr/>
              <p:nvPr/>
            </p:nvSpPr>
            <p:spPr>
              <a:xfrm>
                <a:off x="5117725" y="3001064"/>
                <a:ext cx="37862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𝑍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3" name="矩形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7725" y="3001064"/>
                <a:ext cx="378629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481" y="4850728"/>
            <a:ext cx="1996176" cy="1656983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04358" y="4372089"/>
            <a:ext cx="2015900" cy="4326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/>
              <p:cNvSpPr/>
              <p:nvPr/>
            </p:nvSpPr>
            <p:spPr>
              <a:xfrm>
                <a:off x="3415010" y="4066900"/>
                <a:ext cx="37061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" name="矩形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5010" y="4066900"/>
                <a:ext cx="370614" cy="369332"/>
              </a:xfrm>
              <a:prstGeom prst="rect">
                <a:avLst/>
              </a:prstGeom>
              <a:blipFill>
                <a:blip r:embed="rId10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矩形 18"/>
              <p:cNvSpPr/>
              <p:nvPr/>
            </p:nvSpPr>
            <p:spPr>
              <a:xfrm>
                <a:off x="3850612" y="4066900"/>
                <a:ext cx="36740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9" name="矩形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0612" y="4066900"/>
                <a:ext cx="367408" cy="369332"/>
              </a:xfrm>
              <a:prstGeom prst="rect">
                <a:avLst/>
              </a:prstGeom>
              <a:blipFill>
                <a:blip r:embed="rId11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图片 2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80871" y="4397488"/>
            <a:ext cx="619444" cy="4003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/>
              <p:cNvSpPr/>
              <p:nvPr/>
            </p:nvSpPr>
            <p:spPr>
              <a:xfrm>
                <a:off x="3520655" y="4375764"/>
                <a:ext cx="3658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矩形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0655" y="4375764"/>
                <a:ext cx="365805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图片 2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81355" y="3310673"/>
            <a:ext cx="3696062" cy="21705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矩形 28"/>
              <p:cNvSpPr/>
              <p:nvPr/>
            </p:nvSpPr>
            <p:spPr>
              <a:xfrm>
                <a:off x="2898040" y="5453970"/>
                <a:ext cx="54046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𝑡𝑥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9" name="矩形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8040" y="5453970"/>
                <a:ext cx="540469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29"/>
              <p:cNvSpPr/>
              <p:nvPr/>
            </p:nvSpPr>
            <p:spPr>
              <a:xfrm>
                <a:off x="4030618" y="5471925"/>
                <a:ext cx="33374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0" name="矩形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0618" y="5471925"/>
                <a:ext cx="333745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矩形 30"/>
              <p:cNvSpPr/>
              <p:nvPr/>
            </p:nvSpPr>
            <p:spPr>
              <a:xfrm>
                <a:off x="4889195" y="5484625"/>
                <a:ext cx="3658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1" name="矩形 3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9195" y="5484625"/>
                <a:ext cx="365805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文本框 31"/>
          <p:cNvSpPr txBox="1"/>
          <p:nvPr/>
        </p:nvSpPr>
        <p:spPr>
          <a:xfrm>
            <a:off x="7531420" y="5453970"/>
            <a:ext cx="4470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控制重复访问刚刚访问过的节点的概率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控制偏向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BFS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或者偏向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DFS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的概率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矩形 32"/>
              <p:cNvSpPr/>
              <p:nvPr/>
            </p:nvSpPr>
            <p:spPr>
              <a:xfrm>
                <a:off x="7565984" y="5453970"/>
                <a:ext cx="4219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3" name="矩形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5984" y="5453970"/>
                <a:ext cx="421910" cy="369332"/>
              </a:xfrm>
              <a:prstGeom prst="rect">
                <a:avLst/>
              </a:prstGeom>
              <a:blipFill rotWithShape="0">
                <a:blip r:embed="rId18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矩形 33"/>
              <p:cNvSpPr/>
              <p:nvPr/>
            </p:nvSpPr>
            <p:spPr>
              <a:xfrm>
                <a:off x="7565504" y="5696656"/>
                <a:ext cx="36740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4" name="矩形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5504" y="5696656"/>
                <a:ext cx="367408" cy="369332"/>
              </a:xfrm>
              <a:prstGeom prst="rect">
                <a:avLst/>
              </a:prstGeom>
              <a:blipFill rotWithShape="0">
                <a:blip r:embed="rId19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本框 23">
            <a:extLst>
              <a:ext uri="{FF2B5EF4-FFF2-40B4-BE49-F238E27FC236}">
                <a16:creationId xmlns:a16="http://schemas.microsoft.com/office/drawing/2014/main" id="{B506A220-8506-7E46-B689-201D48395146}"/>
              </a:ext>
            </a:extLst>
          </p:cNvPr>
          <p:cNvSpPr txBox="1"/>
          <p:nvPr/>
        </p:nvSpPr>
        <p:spPr>
          <a:xfrm>
            <a:off x="473948" y="277792"/>
            <a:ext cx="335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Match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Node2vec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2196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188958DA-C043-E748-A73A-33B6025DD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51" y="1161795"/>
            <a:ext cx="6503683" cy="520137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C1BC73EF-8187-4D4A-823C-AA091E736E4E}"/>
              </a:ext>
            </a:extLst>
          </p:cNvPr>
          <p:cNvSpPr txBox="1"/>
          <p:nvPr/>
        </p:nvSpPr>
        <p:spPr>
          <a:xfrm>
            <a:off x="1730109" y="6363172"/>
            <a:ext cx="1539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Google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2016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6A60F58-5A18-E64A-9F2A-3F80984A0E6F}"/>
              </a:ext>
            </a:extLst>
          </p:cNvPr>
          <p:cNvSpPr txBox="1"/>
          <p:nvPr/>
        </p:nvSpPr>
        <p:spPr>
          <a:xfrm>
            <a:off x="9035829" y="6363172"/>
            <a:ext cx="762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DSSM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5E47B00-2B8E-1047-BCEF-DC993AA7D7D6}"/>
              </a:ext>
            </a:extLst>
          </p:cNvPr>
          <p:cNvSpPr txBox="1"/>
          <p:nvPr/>
        </p:nvSpPr>
        <p:spPr>
          <a:xfrm>
            <a:off x="473949" y="277792"/>
            <a:ext cx="2512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Match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DNN</a:t>
            </a:r>
            <a:endParaRPr lang="en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28A3B30-9507-3F43-A6E0-0DBC59AF52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290" y="337877"/>
            <a:ext cx="4601761" cy="22799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9BB84D9-86F6-D141-8916-E9B439FF20C0}"/>
              </a:ext>
            </a:extLst>
          </p:cNvPr>
          <p:cNvSpPr/>
          <p:nvPr/>
        </p:nvSpPr>
        <p:spPr>
          <a:xfrm>
            <a:off x="9056617" y="2607082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latin typeface="Helvetica" pitchFamily="2" charset="0"/>
              </a:rPr>
              <a:t>Caser</a:t>
            </a:r>
            <a:endParaRPr lang="en" altLang="zh-CN" dirty="0">
              <a:effectLst/>
              <a:latin typeface="Helvetica" pitchFamily="2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A862A28-8F54-B545-9F17-7606D9CBA9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3040" y="2864263"/>
            <a:ext cx="3799597" cy="349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832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>
            <a:extLst>
              <a:ext uri="{FF2B5EF4-FFF2-40B4-BE49-F238E27FC236}">
                <a16:creationId xmlns:a16="http://schemas.microsoft.com/office/drawing/2014/main" id="{1CC60247-57CB-B84D-9917-3AC0EBC77EC1}"/>
              </a:ext>
            </a:extLst>
          </p:cNvPr>
          <p:cNvSpPr/>
          <p:nvPr/>
        </p:nvSpPr>
        <p:spPr>
          <a:xfrm>
            <a:off x="473949" y="1240077"/>
            <a:ext cx="2786126" cy="460957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17DE69-77DB-9F47-B964-F4B4665921EF}"/>
              </a:ext>
            </a:extLst>
          </p:cNvPr>
          <p:cNvSpPr txBox="1"/>
          <p:nvPr/>
        </p:nvSpPr>
        <p:spPr>
          <a:xfrm>
            <a:off x="743360" y="1499269"/>
            <a:ext cx="25167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热门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广告</a:t>
            </a: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聚类（</a:t>
            </a:r>
            <a:r>
              <a:rPr kumimoji="1" lang="en-US" altLang="zh-CN" dirty="0" err="1"/>
              <a:t>InfoMap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关联规则挖掘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序列召回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最近邻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树模型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kumimoji="1" lang="en-US" altLang="zh-CN" dirty="0"/>
          </a:p>
          <a:p>
            <a:r>
              <a:rPr kumimoji="1" lang="en-US" altLang="zh-CN" dirty="0"/>
              <a:t>…</a:t>
            </a:r>
          </a:p>
          <a:p>
            <a:pPr marL="285750" indent="-285750">
              <a:buFont typeface="Wingdings" pitchFamily="2" charset="2"/>
              <a:buChar char="l"/>
            </a:pPr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85870B6-4804-DD4B-A54F-63CCE7FB2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314" y="625562"/>
            <a:ext cx="2298700" cy="25273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C626AD3-1486-0446-B176-334CFACC3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2740" y="570179"/>
            <a:ext cx="2311400" cy="26035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07ACD1AF-3888-1E4A-A103-BEE4D94B32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532" y="3422650"/>
            <a:ext cx="2324100" cy="26162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3D773448-D8D4-CD4A-9BB5-743A9C57FD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407" y="3321934"/>
            <a:ext cx="2620362" cy="3096792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FF40FCCF-8DAB-6C4C-98F2-C4F4F4FAC920}"/>
              </a:ext>
            </a:extLst>
          </p:cNvPr>
          <p:cNvSpPr txBox="1"/>
          <p:nvPr/>
        </p:nvSpPr>
        <p:spPr>
          <a:xfrm>
            <a:off x="7396273" y="6308638"/>
            <a:ext cx="1114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InfoMap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B26CAF7-8653-F440-9905-F60AEA806451}"/>
              </a:ext>
            </a:extLst>
          </p:cNvPr>
          <p:cNvSpPr txBox="1"/>
          <p:nvPr/>
        </p:nvSpPr>
        <p:spPr>
          <a:xfrm>
            <a:off x="473949" y="277792"/>
            <a:ext cx="2697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Match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Others</a:t>
            </a:r>
            <a:endParaRPr lang="en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右箭头 1">
            <a:extLst>
              <a:ext uri="{FF2B5EF4-FFF2-40B4-BE49-F238E27FC236}">
                <a16:creationId xmlns:a16="http://schemas.microsoft.com/office/drawing/2014/main" id="{16301BBF-D6C0-684F-8AC8-D3F247BE75EB}"/>
              </a:ext>
            </a:extLst>
          </p:cNvPr>
          <p:cNvSpPr/>
          <p:nvPr/>
        </p:nvSpPr>
        <p:spPr>
          <a:xfrm>
            <a:off x="7396273" y="1851112"/>
            <a:ext cx="612517" cy="1348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下箭头 2">
            <a:extLst>
              <a:ext uri="{FF2B5EF4-FFF2-40B4-BE49-F238E27FC236}">
                <a16:creationId xmlns:a16="http://schemas.microsoft.com/office/drawing/2014/main" id="{4E3605DF-B475-A442-9F9A-62B22D272014}"/>
              </a:ext>
            </a:extLst>
          </p:cNvPr>
          <p:cNvSpPr/>
          <p:nvPr/>
        </p:nvSpPr>
        <p:spPr>
          <a:xfrm>
            <a:off x="9672582" y="3152862"/>
            <a:ext cx="142750" cy="4064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左箭头 3">
            <a:extLst>
              <a:ext uri="{FF2B5EF4-FFF2-40B4-BE49-F238E27FC236}">
                <a16:creationId xmlns:a16="http://schemas.microsoft.com/office/drawing/2014/main" id="{A25EC424-DEAE-2840-A653-6392D4BBC839}"/>
              </a:ext>
            </a:extLst>
          </p:cNvPr>
          <p:cNvSpPr/>
          <p:nvPr/>
        </p:nvSpPr>
        <p:spPr>
          <a:xfrm>
            <a:off x="7396273" y="4871995"/>
            <a:ext cx="612517" cy="13489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8958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57BF971A-2AA9-EF4F-AEB8-D68B74B70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07" y="1067461"/>
            <a:ext cx="5600700" cy="6223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1CC9DDD3-6D26-E740-A727-5CC9C7D85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07" y="1867604"/>
            <a:ext cx="1638300" cy="7493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D3711F7-D4F4-BD49-B1D0-557FD7D056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06" y="2923677"/>
            <a:ext cx="9010333" cy="250484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2C33630-BDB4-FB47-A280-69983A3B91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021" y="901565"/>
            <a:ext cx="6099272" cy="343067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D7F753A-08C0-5649-A8DF-5BFE042EB92C}"/>
              </a:ext>
            </a:extLst>
          </p:cNvPr>
          <p:cNvSpPr txBox="1"/>
          <p:nvPr/>
        </p:nvSpPr>
        <p:spPr>
          <a:xfrm>
            <a:off x="473949" y="277792"/>
            <a:ext cx="2697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Rank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FM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988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>
            <a:extLst>
              <a:ext uri="{FF2B5EF4-FFF2-40B4-BE49-F238E27FC236}">
                <a16:creationId xmlns:a16="http://schemas.microsoft.com/office/drawing/2014/main" id="{F7693CE4-A815-C34A-97F0-C6FCE8E3D2A7}"/>
              </a:ext>
            </a:extLst>
          </p:cNvPr>
          <p:cNvSpPr/>
          <p:nvPr/>
        </p:nvSpPr>
        <p:spPr>
          <a:xfrm>
            <a:off x="597234" y="3273833"/>
            <a:ext cx="10880817" cy="317549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42F4E0-2455-5749-9239-E08DFAD460EC}"/>
              </a:ext>
            </a:extLst>
          </p:cNvPr>
          <p:cNvSpPr txBox="1"/>
          <p:nvPr/>
        </p:nvSpPr>
        <p:spPr>
          <a:xfrm>
            <a:off x="801631" y="3429000"/>
            <a:ext cx="101808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Wide: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Memorization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基于人工先验知识，特征交叉，喂入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Wide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侧，让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Wide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侧能够记住这些规则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Deep: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Generalization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，普通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DNN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，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embedding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categorical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feature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让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DNN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学习到这些特征之间的深层交叉，以增强扩展能力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人工特征交叉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   样本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中的特征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gender=female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和特征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language=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en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同时为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  <a:p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   新的组合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(gender=female, language=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en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才为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  <a:p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ptimizer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Follow-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the-regularized-leader (FTRL)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lgorithm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4EE577E-FCB5-584E-BDA1-00A038873C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372" y="2018861"/>
            <a:ext cx="5148532" cy="11359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6F0DC0C-DA0E-B443-AC27-D08DC46D3E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56" y="1271671"/>
            <a:ext cx="2971715" cy="72480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87DDCB4-E4C4-2C4E-8FCB-06652C4874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1784" y="570179"/>
            <a:ext cx="7525893" cy="182542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FD556E8-1D8F-FA4F-BE78-8A8E9CE22EBE}"/>
              </a:ext>
            </a:extLst>
          </p:cNvPr>
          <p:cNvSpPr txBox="1"/>
          <p:nvPr/>
        </p:nvSpPr>
        <p:spPr>
          <a:xfrm>
            <a:off x="473948" y="277792"/>
            <a:ext cx="3669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Rank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Wide&amp;Deep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552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126C77D6-F879-064C-8CDE-9B7B733306DE}"/>
              </a:ext>
            </a:extLst>
          </p:cNvPr>
          <p:cNvSpPr/>
          <p:nvPr/>
        </p:nvSpPr>
        <p:spPr>
          <a:xfrm>
            <a:off x="590308" y="1547578"/>
            <a:ext cx="4259483" cy="20371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42F4E0-2455-5749-9239-E08DFAD460EC}"/>
              </a:ext>
            </a:extLst>
          </p:cNvPr>
          <p:cNvSpPr txBox="1"/>
          <p:nvPr/>
        </p:nvSpPr>
        <p:spPr>
          <a:xfrm>
            <a:off x="775504" y="1827486"/>
            <a:ext cx="39585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lang="zh-CN" altLang="en-US" dirty="0"/>
              <a:t>自动的二阶特征交叉</a:t>
            </a:r>
            <a:endParaRPr lang="en-US" altLang="zh-CN" dirty="0"/>
          </a:p>
          <a:p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FM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和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Deep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部分共享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embedding</a:t>
            </a:r>
          </a:p>
          <a:p>
            <a:pPr marL="285750" indent="-285750">
              <a:buFont typeface="Wingdings" pitchFamily="2" charset="2"/>
              <a:buChar char="l"/>
            </a:pP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参数量虽多，效果优于</a:t>
            </a:r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wide&amp;deep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F036352-BCD9-1949-8CDB-3FC95D129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182" y="1217742"/>
            <a:ext cx="6993750" cy="356007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1FCB931-F40B-394F-8298-0D7F0C2D7E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4" y="4203649"/>
            <a:ext cx="6609144" cy="15012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E8BD4ED-B4BC-064B-97EC-9706A5CEB9DC}"/>
              </a:ext>
            </a:extLst>
          </p:cNvPr>
          <p:cNvSpPr txBox="1"/>
          <p:nvPr/>
        </p:nvSpPr>
        <p:spPr>
          <a:xfrm>
            <a:off x="473948" y="277792"/>
            <a:ext cx="28248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Rank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DeepFM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453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BC83305-5FF7-C244-A409-CD1F16AE8A81}"/>
              </a:ext>
            </a:extLst>
          </p:cNvPr>
          <p:cNvSpPr/>
          <p:nvPr/>
        </p:nvSpPr>
        <p:spPr>
          <a:xfrm>
            <a:off x="473949" y="1164035"/>
            <a:ext cx="5499725" cy="142975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9A513A72-76C7-FB46-9796-A85B00E18207}"/>
              </a:ext>
            </a:extLst>
          </p:cNvPr>
          <p:cNvSpPr/>
          <p:nvPr/>
        </p:nvSpPr>
        <p:spPr>
          <a:xfrm>
            <a:off x="591300" y="3657600"/>
            <a:ext cx="3795505" cy="18027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42F4E0-2455-5749-9239-E08DFAD460EC}"/>
              </a:ext>
            </a:extLst>
          </p:cNvPr>
          <p:cNvSpPr txBox="1"/>
          <p:nvPr/>
        </p:nvSpPr>
        <p:spPr>
          <a:xfrm>
            <a:off x="656376" y="3429000"/>
            <a:ext cx="42098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适合电商场景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dirty="0"/>
              <a:t>考虑到用户的历史行为特征</a:t>
            </a:r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dirty="0"/>
              <a:t>考虑到用户的兴趣的变化</a:t>
            </a:r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6EFF6C-EF8B-8844-BAF2-3E5471B90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203" y="2593790"/>
            <a:ext cx="6410397" cy="36003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92BDCA-430C-7242-ADA9-B711F6C5A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16" y="2843400"/>
            <a:ext cx="6809008" cy="58477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F8128C7-EDD6-8242-AFB4-DDC275D4CF2F}"/>
              </a:ext>
            </a:extLst>
          </p:cNvPr>
          <p:cNvSpPr txBox="1"/>
          <p:nvPr/>
        </p:nvSpPr>
        <p:spPr>
          <a:xfrm>
            <a:off x="591300" y="1264694"/>
            <a:ext cx="4952350" cy="1228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 use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 fixed-length vector will be a bottleneck, which brings difficulty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for 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Embedding&amp;MLP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 methods to capture users diverse interests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effectively from rich historical behaviors.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CBC363FF-507F-4542-AB56-67EC44A67D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464" y="660902"/>
            <a:ext cx="5439624" cy="19022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09646B6-2944-BD48-81A6-FD604E69031F}"/>
              </a:ext>
            </a:extLst>
          </p:cNvPr>
          <p:cNvSpPr txBox="1"/>
          <p:nvPr/>
        </p:nvSpPr>
        <p:spPr>
          <a:xfrm>
            <a:off x="473949" y="277792"/>
            <a:ext cx="2060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Rank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DIN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848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preview">
            <a:extLst>
              <a:ext uri="{FF2B5EF4-FFF2-40B4-BE49-F238E27FC236}">
                <a16:creationId xmlns:a16="http://schemas.microsoft.com/office/drawing/2014/main" id="{7826E2B0-911A-DC4C-BCEE-B8EB33579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871" y="835269"/>
            <a:ext cx="9326258" cy="56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A548E27-6DBD-884F-9C97-6DA5ED60A6BB}"/>
              </a:ext>
            </a:extLst>
          </p:cNvPr>
          <p:cNvSpPr txBox="1"/>
          <p:nvPr/>
        </p:nvSpPr>
        <p:spPr>
          <a:xfrm>
            <a:off x="473948" y="277792"/>
            <a:ext cx="2431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Rank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Others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971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>
            <a:extLst>
              <a:ext uri="{FF2B5EF4-FFF2-40B4-BE49-F238E27FC236}">
                <a16:creationId xmlns:a16="http://schemas.microsoft.com/office/drawing/2014/main" id="{876AAAA3-4E99-464D-B7B5-13D0146CB6E8}"/>
              </a:ext>
            </a:extLst>
          </p:cNvPr>
          <p:cNvSpPr/>
          <p:nvPr/>
        </p:nvSpPr>
        <p:spPr>
          <a:xfrm>
            <a:off x="584914" y="1261641"/>
            <a:ext cx="3570397" cy="96989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1DE3269-A114-0946-9E62-AE28CC356437}"/>
              </a:ext>
            </a:extLst>
          </p:cNvPr>
          <p:cNvSpPr txBox="1"/>
          <p:nvPr/>
        </p:nvSpPr>
        <p:spPr>
          <a:xfrm>
            <a:off x="819339" y="1376629"/>
            <a:ext cx="3120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CTR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从曝光到点击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CVR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从点击到购买的转化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45582B8-682F-2544-AFAB-C8FFCB884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503" y="740780"/>
            <a:ext cx="3873179" cy="1490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16D1893-08AF-E749-A7F1-80130B289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137" y="2375771"/>
            <a:ext cx="5189420" cy="385301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FD24636-25ED-D14D-B6E1-35576634A1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17" y="2375770"/>
            <a:ext cx="6314670" cy="16070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F2D18A8-E26D-4C41-B54B-9089015677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14" y="4159816"/>
            <a:ext cx="6137998" cy="179736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943A875-CC90-7144-8117-F12E3324DB72}"/>
              </a:ext>
            </a:extLst>
          </p:cNvPr>
          <p:cNvSpPr txBox="1"/>
          <p:nvPr/>
        </p:nvSpPr>
        <p:spPr>
          <a:xfrm>
            <a:off x="473947" y="277792"/>
            <a:ext cx="4908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Multi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Task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Learning-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ESMM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711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068" y="1689101"/>
            <a:ext cx="2437023" cy="3819525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5216508" y="1685926"/>
            <a:ext cx="2152650" cy="382270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4"/>
          <a:stretch>
            <a:fillRect/>
          </a:stretch>
        </p:blipFill>
        <p:spPr>
          <a:xfrm>
            <a:off x="8602509" y="1689101"/>
            <a:ext cx="2148840" cy="38195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81068" y="5671107"/>
            <a:ext cx="80316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基于用户选择年龄、性别和地域信息推荐购物、旅游、新闻、工具、游戏四类二级类别应用</a:t>
            </a:r>
            <a:endParaRPr lang="en-US" altLang="zh-CN" sz="1400" dirty="0"/>
          </a:p>
          <a:p>
            <a:r>
              <a:rPr lang="en-US" altLang="zh-CN" sz="1400" dirty="0"/>
              <a:t>User</a:t>
            </a:r>
            <a:r>
              <a:rPr lang="zh-CN" altLang="en-US" sz="1400" dirty="0"/>
              <a:t> 特征：用户的年龄、性别、地域、网络环境、渠道、手机型号品牌，</a:t>
            </a:r>
            <a:endParaRPr lang="en-US" altLang="zh-CN" sz="1400" dirty="0"/>
          </a:p>
          <a:p>
            <a:r>
              <a:rPr lang="en-US" altLang="zh-CN" sz="1400" dirty="0"/>
              <a:t>Item</a:t>
            </a:r>
            <a:r>
              <a:rPr lang="zh-CN" altLang="en-US" sz="1400" dirty="0"/>
              <a:t> 特征：应用的名称、标签、简介、评论以及历史点击、下载、搜索、安装等信息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AE8A756-845B-CF42-9C02-769A90CDEE31}"/>
              </a:ext>
            </a:extLst>
          </p:cNvPr>
          <p:cNvSpPr txBox="1"/>
          <p:nvPr/>
        </p:nvSpPr>
        <p:spPr>
          <a:xfrm>
            <a:off x="473948" y="277792"/>
            <a:ext cx="1684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Example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764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F03F320-01F5-AB4E-9A30-E7188114F23F}"/>
              </a:ext>
            </a:extLst>
          </p:cNvPr>
          <p:cNvSpPr/>
          <p:nvPr/>
        </p:nvSpPr>
        <p:spPr>
          <a:xfrm>
            <a:off x="513704" y="3387007"/>
            <a:ext cx="5736134" cy="109658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A6D9A0B-787D-D747-94C9-776B691899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79" y="952183"/>
            <a:ext cx="4479218" cy="234819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E7A6D44-0540-7547-89D4-450E5D0D44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204" y="1535723"/>
            <a:ext cx="5537399" cy="434227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7AFD47F-130C-E742-88D1-081D8085B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47" y="4700952"/>
            <a:ext cx="6201381" cy="160965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5DAF673-2780-CB4F-9439-9F9CBD948583}"/>
              </a:ext>
            </a:extLst>
          </p:cNvPr>
          <p:cNvSpPr txBox="1"/>
          <p:nvPr/>
        </p:nvSpPr>
        <p:spPr>
          <a:xfrm>
            <a:off x="667543" y="3473636"/>
            <a:ext cx="5428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 have observed an interesting seesaw phenomenon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that performance of one task is often improved by hurting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 performance of some other tasks.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0A7700D-F715-D44F-89E8-95DA7335126A}"/>
              </a:ext>
            </a:extLst>
          </p:cNvPr>
          <p:cNvSpPr txBox="1"/>
          <p:nvPr/>
        </p:nvSpPr>
        <p:spPr>
          <a:xfrm>
            <a:off x="473947" y="277792"/>
            <a:ext cx="4341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Multi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Task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Learning-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PLE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089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A4011C4-033C-624A-91C4-F0FCF2D4EE38}"/>
              </a:ext>
            </a:extLst>
          </p:cNvPr>
          <p:cNvSpPr txBox="1"/>
          <p:nvPr/>
        </p:nvSpPr>
        <p:spPr>
          <a:xfrm>
            <a:off x="1272907" y="862567"/>
            <a:ext cx="523023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dirty="0"/>
              <a:t>冷启动问题</a:t>
            </a:r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dirty="0"/>
              <a:t>评价指标不一</a:t>
            </a:r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Item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长尾问题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E&amp;E, exploration &amp; exploitation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兴趣探索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endParaRPr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Data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数据量不足和数据稀疏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数据清洗不干净或者过于干净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数据分布的不一致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线下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AUC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涨，线上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CTR</a:t>
            </a:r>
            <a:r>
              <a:rPr lang="zh-CN" altLang="en" dirty="0">
                <a:latin typeface="Calibri" panose="020F0502020204030204" pitchFamily="34" charset="0"/>
                <a:cs typeface="Calibri" panose="020F0502020204030204" pitchFamily="34" charset="0"/>
              </a:rPr>
              <a:t>跌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特征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数据出现穿越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实时性问题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Wingdings" pitchFamily="2" charset="2"/>
              <a:buChar char="l"/>
            </a:pP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dirty="0">
                <a:solidFill>
                  <a:srgbClr val="00B050"/>
                </a:solidFill>
              </a:rPr>
              <a:t>短期被人高估，长期被人低估</a:t>
            </a:r>
            <a:endParaRPr lang="en-US" altLang="zh-CN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l"/>
            </a:pPr>
            <a:endParaRPr lang="en" altLang="zh-CN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DEEC872-D45C-F94E-8712-AF3091E94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861" y="3114654"/>
            <a:ext cx="4140200" cy="1600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6C6963A-D1E1-BD4D-8FFE-56AAA3CA2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832" y="4999356"/>
            <a:ext cx="4076700" cy="16002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08ED1F8-C2CD-AD46-97A9-498DFE30E8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152" y="862567"/>
            <a:ext cx="3298683" cy="218379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4C7125-D708-3E4B-9137-B75E54F615D8}"/>
              </a:ext>
            </a:extLst>
          </p:cNvPr>
          <p:cNvSpPr txBox="1"/>
          <p:nvPr/>
        </p:nvSpPr>
        <p:spPr>
          <a:xfrm>
            <a:off x="473947" y="277792"/>
            <a:ext cx="1597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Problem</a:t>
            </a:r>
            <a:endParaRPr lang="en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325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64A6C666-1D14-0F42-9C80-690A0A2C3D66}"/>
              </a:ext>
            </a:extLst>
          </p:cNvPr>
          <p:cNvSpPr txBox="1"/>
          <p:nvPr/>
        </p:nvSpPr>
        <p:spPr>
          <a:xfrm>
            <a:off x="4735434" y="2844225"/>
            <a:ext cx="30220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谢   谢 ！</a:t>
            </a:r>
            <a:endParaRPr lang="en" altLang="zh-CN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073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>
            <a:extLst>
              <a:ext uri="{FF2B5EF4-FFF2-40B4-BE49-F238E27FC236}">
                <a16:creationId xmlns:a16="http://schemas.microsoft.com/office/drawing/2014/main" id="{225ED20F-BCA3-3749-81A0-117247D67825}"/>
              </a:ext>
            </a:extLst>
          </p:cNvPr>
          <p:cNvSpPr/>
          <p:nvPr/>
        </p:nvSpPr>
        <p:spPr>
          <a:xfrm>
            <a:off x="10164824" y="559810"/>
            <a:ext cx="1540702" cy="301832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3" name="图片 1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3375" y="3567900"/>
            <a:ext cx="1862790" cy="3196872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0384076" y="799719"/>
            <a:ext cx="12150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今日热点</a:t>
            </a:r>
            <a:endParaRPr lang="en-US" altLang="zh-C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弹窗</a:t>
            </a:r>
            <a:endParaRPr lang="en-US" altLang="zh-C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详情页</a:t>
            </a:r>
            <a:endParaRPr lang="en-US" altLang="zh-C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安装完成</a:t>
            </a:r>
            <a:endParaRPr lang="en-US" altLang="zh-C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搜索词</a:t>
            </a:r>
            <a:endParaRPr lang="en-US" altLang="zh-C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1400" b="1" dirty="0">
                <a:latin typeface="Calibri" panose="020F0502020204030204" pitchFamily="34" charset="0"/>
                <a:cs typeface="Calibri" panose="020F0502020204030204" pitchFamily="34" charset="0"/>
              </a:rPr>
              <a:t>Topic</a:t>
            </a:r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400" b="1" dirty="0">
                <a:latin typeface="Calibri" panose="020F0502020204030204" pitchFamily="34" charset="0"/>
                <a:cs typeface="Calibri" panose="020F0502020204030204" pitchFamily="34" charset="0"/>
              </a:rPr>
              <a:t>List</a:t>
            </a:r>
          </a:p>
          <a:p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开屏</a:t>
            </a:r>
            <a:endParaRPr lang="en-US" altLang="zh-C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搜索结果</a:t>
            </a:r>
            <a:endParaRPr lang="en-US" altLang="zh-C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猜你喜欢</a:t>
            </a:r>
            <a:endParaRPr lang="en-US" altLang="zh-C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下了还会下</a:t>
            </a:r>
            <a:endParaRPr lang="en-US" altLang="zh-C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1400" b="1" dirty="0">
                <a:latin typeface="Calibri" panose="020F0502020204030204" pitchFamily="34" charset="0"/>
                <a:cs typeface="Calibri" panose="020F0502020204030204" pitchFamily="34" charset="0"/>
              </a:rPr>
              <a:t>……</a:t>
            </a:r>
          </a:p>
          <a:p>
            <a:endParaRPr lang="en-US" altLang="zh-CN" sz="1400" b="1" dirty="0"/>
          </a:p>
        </p:txBody>
      </p:sp>
      <p:pic>
        <p:nvPicPr>
          <p:cNvPr id="15" name="内容占位符 13">
            <a:extLst>
              <a:ext uri="{FF2B5EF4-FFF2-40B4-BE49-F238E27FC236}">
                <a16:creationId xmlns:a16="http://schemas.microsoft.com/office/drawing/2014/main" id="{A2BB3362-07C3-774E-A6C0-663DD0C72BE5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564" y="1071741"/>
            <a:ext cx="1841230" cy="297858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C7A01A5-AD80-744B-AC53-E30A5F76EBF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935" y="1054249"/>
            <a:ext cx="1708440" cy="2978585"/>
          </a:xfrm>
          <a:prstGeom prst="rect">
            <a:avLst/>
          </a:prstGeom>
        </p:spPr>
      </p:pic>
      <p:pic>
        <p:nvPicPr>
          <p:cNvPr id="17" name="内容占位符 3">
            <a:extLst>
              <a:ext uri="{FF2B5EF4-FFF2-40B4-BE49-F238E27FC236}">
                <a16:creationId xmlns:a16="http://schemas.microsoft.com/office/drawing/2014/main" id="{3BC902B1-E372-F641-89D0-2629DEA3E595}"/>
              </a:ext>
            </a:extLst>
          </p:cNvPr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032" y="1054249"/>
            <a:ext cx="1708439" cy="297858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9D6BD60F-534A-9B43-890C-02FCE2B586F8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125" y="3682200"/>
            <a:ext cx="1708439" cy="308257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01249F17-53BE-124E-8892-5F735D32D7F3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643" y="3682200"/>
            <a:ext cx="1708439" cy="297858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7ED22E3-36B6-F649-84CE-DC4481BE1924}"/>
              </a:ext>
            </a:extLst>
          </p:cNvPr>
          <p:cNvSpPr txBox="1"/>
          <p:nvPr/>
        </p:nvSpPr>
        <p:spPr>
          <a:xfrm>
            <a:off x="473948" y="277792"/>
            <a:ext cx="1684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Example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185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 rotWithShape="1">
          <a:blip r:embed="rId2"/>
          <a:srcRect r="638" b="1207"/>
          <a:stretch/>
        </p:blipFill>
        <p:spPr bwMode="auto">
          <a:xfrm>
            <a:off x="1792469" y="1121141"/>
            <a:ext cx="8361102" cy="52858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B1A2799-DBB5-3747-B5EF-72BCAA4A821D}"/>
              </a:ext>
            </a:extLst>
          </p:cNvPr>
          <p:cNvSpPr txBox="1"/>
          <p:nvPr/>
        </p:nvSpPr>
        <p:spPr>
          <a:xfrm>
            <a:off x="473948" y="277792"/>
            <a:ext cx="3264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Engine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Framework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584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3721" y="862567"/>
            <a:ext cx="8625069" cy="571764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92E29BF-91D9-9648-93FD-9DCB575FC5F7}"/>
              </a:ext>
            </a:extLst>
          </p:cNvPr>
          <p:cNvSpPr txBox="1"/>
          <p:nvPr/>
        </p:nvSpPr>
        <p:spPr>
          <a:xfrm>
            <a:off x="473948" y="277792"/>
            <a:ext cx="40517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Algorithm Framework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469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13791CA6-0965-EE4A-B463-FDAD1A47A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83" y="1173386"/>
            <a:ext cx="5160453" cy="3512189"/>
          </a:xfr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3F1CD36-0330-4F43-B2E3-54304C25C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470" y="1173386"/>
            <a:ext cx="4352872" cy="3512189"/>
          </a:xfrm>
          <a:prstGeom prst="rect">
            <a:avLst/>
          </a:prstGeom>
        </p:spPr>
      </p:pic>
      <p:graphicFrame>
        <p:nvGraphicFramePr>
          <p:cNvPr id="11" name="图示 10">
            <a:extLst>
              <a:ext uri="{FF2B5EF4-FFF2-40B4-BE49-F238E27FC236}">
                <a16:creationId xmlns:a16="http://schemas.microsoft.com/office/drawing/2014/main" id="{1570DCF5-3DDD-2547-8C9A-A96B05D0CC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2006396"/>
              </p:ext>
            </p:extLst>
          </p:nvPr>
        </p:nvGraphicFramePr>
        <p:xfrm>
          <a:off x="2276076" y="5896163"/>
          <a:ext cx="7812694" cy="369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CE6B167D-CA1A-4B43-B5EE-3009226CC2CE}"/>
              </a:ext>
            </a:extLst>
          </p:cNvPr>
          <p:cNvSpPr txBox="1"/>
          <p:nvPr/>
        </p:nvSpPr>
        <p:spPr>
          <a:xfrm>
            <a:off x="2276076" y="4958448"/>
            <a:ext cx="152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Google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2016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84FD035-3FC8-7F44-A4BD-98993C0997B4}"/>
              </a:ext>
            </a:extLst>
          </p:cNvPr>
          <p:cNvSpPr txBox="1"/>
          <p:nvPr/>
        </p:nvSpPr>
        <p:spPr>
          <a:xfrm>
            <a:off x="9014350" y="4958448"/>
            <a:ext cx="1074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Ali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2019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91FE137-120C-054E-A49C-9BFBD32A35F6}"/>
              </a:ext>
            </a:extLst>
          </p:cNvPr>
          <p:cNvSpPr txBox="1"/>
          <p:nvPr/>
        </p:nvSpPr>
        <p:spPr>
          <a:xfrm>
            <a:off x="473948" y="277792"/>
            <a:ext cx="5498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Recommendation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System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Stage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072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1CA9D118-C6E8-AA45-B16F-EED0C0FB13EB}"/>
                  </a:ext>
                </a:extLst>
              </p:cNvPr>
              <p:cNvSpPr txBox="1"/>
              <p:nvPr/>
            </p:nvSpPr>
            <p:spPr>
              <a:xfrm>
                <a:off x="1041149" y="1305321"/>
                <a:ext cx="6183516" cy="14482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Calibri" panose="020F0502020204030204" pitchFamily="34" charset="0"/>
                    <a:cs typeface="Calibri" panose="020F0502020204030204" pitchFamily="34" charset="0"/>
                  </a:rPr>
                  <a:t>Target Group Index</a:t>
                </a:r>
                <a:r>
                  <a:rPr lang="zh-CN" altLang="en-US" dirty="0"/>
                  <a:t>（目标群体指数） </a:t>
                </a:r>
                <a:r>
                  <a:rPr lang="en-US" altLang="zh-CN" dirty="0"/>
                  <a:t>(</a:t>
                </a:r>
                <a:r>
                  <a:rPr lang="zh-CN" altLang="en-US" dirty="0"/>
                  <a:t>冷启动</a:t>
                </a:r>
                <a:r>
                  <a:rPr lang="en-US" altLang="zh-CN" dirty="0"/>
                  <a:t>)</a:t>
                </a:r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r>
                  <a:rPr kumimoji="1" lang="en-US" altLang="zh-CN" dirty="0"/>
                  <a:t>TGI=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zh-CN" altLang="en-US" dirty="0"/>
                          <m:t>目标群体中具有某一特征的群体所占比例</m:t>
                        </m:r>
                      </m:num>
                      <m:den>
                        <m:r>
                          <m:rPr>
                            <m:nor/>
                          </m:rPr>
                          <a:rPr lang="zh-CN" altLang="en-US" dirty="0"/>
                          <m:t>总体中具有相同特征的群体所占比例</m:t>
                        </m:r>
                      </m:den>
                    </m:f>
                  </m:oMath>
                </a14:m>
                <a:r>
                  <a:rPr kumimoji="1" lang="zh-CN" altLang="en-US" dirty="0"/>
                  <a:t> * 标准数</a:t>
                </a:r>
                <a:r>
                  <a:rPr kumimoji="1" lang="en-US" altLang="zh-CN" dirty="0"/>
                  <a:t>100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1CA9D118-C6E8-AA45-B16F-EED0C0FB1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1149" y="1305321"/>
                <a:ext cx="6183516" cy="1448282"/>
              </a:xfrm>
              <a:prstGeom prst="rect">
                <a:avLst/>
              </a:prstGeom>
              <a:blipFill>
                <a:blip r:embed="rId3"/>
                <a:stretch>
                  <a:fillRect l="-1027" t="-1739" b="-34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内容占位符 3">
            <a:extLst>
              <a:ext uri="{FF2B5EF4-FFF2-40B4-BE49-F238E27FC236}">
                <a16:creationId xmlns:a16="http://schemas.microsoft.com/office/drawing/2014/main" id="{488E2FB7-1A81-6344-A065-C31C20391AB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932621" y="862567"/>
            <a:ext cx="2692938" cy="5023860"/>
          </a:xfrm>
          <a:prstGeom prst="rect">
            <a:avLst/>
          </a:prstGeom>
        </p:spPr>
      </p:pic>
      <p:graphicFrame>
        <p:nvGraphicFramePr>
          <p:cNvPr id="7" name="表格 8">
            <a:extLst>
              <a:ext uri="{FF2B5EF4-FFF2-40B4-BE49-F238E27FC236}">
                <a16:creationId xmlns:a16="http://schemas.microsoft.com/office/drawing/2014/main" id="{394EA5F7-2F1B-C041-9999-65160B281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089821"/>
              </p:ext>
            </p:extLst>
          </p:nvPr>
        </p:nvGraphicFramePr>
        <p:xfrm>
          <a:off x="1186111" y="3247131"/>
          <a:ext cx="4110057" cy="13910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0019">
                  <a:extLst>
                    <a:ext uri="{9D8B030D-6E8A-4147-A177-3AD203B41FA5}">
                      <a16:colId xmlns:a16="http://schemas.microsoft.com/office/drawing/2014/main" val="2537020651"/>
                    </a:ext>
                  </a:extLst>
                </a:gridCol>
                <a:gridCol w="1370019">
                  <a:extLst>
                    <a:ext uri="{9D8B030D-6E8A-4147-A177-3AD203B41FA5}">
                      <a16:colId xmlns:a16="http://schemas.microsoft.com/office/drawing/2014/main" val="155606399"/>
                    </a:ext>
                  </a:extLst>
                </a:gridCol>
                <a:gridCol w="1370019">
                  <a:extLst>
                    <a:ext uri="{9D8B030D-6E8A-4147-A177-3AD203B41FA5}">
                      <a16:colId xmlns:a16="http://schemas.microsoft.com/office/drawing/2014/main" val="439703005"/>
                    </a:ext>
                  </a:extLst>
                </a:gridCol>
              </a:tblGrid>
              <a:tr h="28503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人数比例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男性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女性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51240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总人数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60%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40%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104352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王者荣耀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90%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10%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3921388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美图秀秀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80%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92611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81832B5C-7893-4D43-9B2B-0021F4A49CE1}"/>
                  </a:ext>
                </a:extLst>
              </p:cNvPr>
              <p:cNvSpPr txBox="1"/>
              <p:nvPr/>
            </p:nvSpPr>
            <p:spPr>
              <a:xfrm>
                <a:off x="6096000" y="5322183"/>
                <a:ext cx="4110057" cy="500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/>
                  <a:t>[</a:t>
                </a:r>
                <a:r>
                  <a:rPr kumimoji="1" lang="zh-CN" altLang="en-US" dirty="0"/>
                  <a:t>王者荣耀</a:t>
                </a:r>
                <a:r>
                  <a:rPr kumimoji="1" lang="en-US" altLang="zh-CN" dirty="0"/>
                  <a:t>,</a:t>
                </a:r>
                <a:r>
                  <a:rPr kumimoji="1" lang="zh-CN" altLang="en-US" dirty="0"/>
                  <a:t>男性</a:t>
                </a:r>
                <a:r>
                  <a:rPr kumimoji="1" lang="en-US" altLang="zh-CN" dirty="0"/>
                  <a:t>]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TGI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=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90%</m:t>
                        </m:r>
                      </m:num>
                      <m:den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60%</m:t>
                        </m:r>
                      </m:den>
                    </m:f>
                    <m:r>
                      <a:rPr kumimoji="1" lang="zh-CN" alt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100=150</m:t>
                    </m:r>
                  </m:oMath>
                </a14:m>
                <a:endParaRPr kumimoji="1" lang="en-US" altLang="zh-CN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81832B5C-7893-4D43-9B2B-0021F4A49C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5322183"/>
                <a:ext cx="4110057" cy="500330"/>
              </a:xfrm>
              <a:prstGeom prst="rect">
                <a:avLst/>
              </a:prstGeom>
              <a:blipFill>
                <a:blip r:embed="rId5"/>
                <a:stretch>
                  <a:fillRect l="-1235" b="-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6" name="表格 8">
            <a:extLst>
              <a:ext uri="{FF2B5EF4-FFF2-40B4-BE49-F238E27FC236}">
                <a16:creationId xmlns:a16="http://schemas.microsoft.com/office/drawing/2014/main" id="{B2AE6164-87EF-B346-9EFC-C435249DA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9315078"/>
              </p:ext>
            </p:extLst>
          </p:nvPr>
        </p:nvGraphicFramePr>
        <p:xfrm>
          <a:off x="1192435" y="5005043"/>
          <a:ext cx="4110057" cy="102894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70019">
                  <a:extLst>
                    <a:ext uri="{9D8B030D-6E8A-4147-A177-3AD203B41FA5}">
                      <a16:colId xmlns:a16="http://schemas.microsoft.com/office/drawing/2014/main" val="2537020651"/>
                    </a:ext>
                  </a:extLst>
                </a:gridCol>
                <a:gridCol w="1370019">
                  <a:extLst>
                    <a:ext uri="{9D8B030D-6E8A-4147-A177-3AD203B41FA5}">
                      <a16:colId xmlns:a16="http://schemas.microsoft.com/office/drawing/2014/main" val="155606399"/>
                    </a:ext>
                  </a:extLst>
                </a:gridCol>
                <a:gridCol w="1370019">
                  <a:extLst>
                    <a:ext uri="{9D8B030D-6E8A-4147-A177-3AD203B41FA5}">
                      <a16:colId xmlns:a16="http://schemas.microsoft.com/office/drawing/2014/main" val="439703005"/>
                    </a:ext>
                  </a:extLst>
                </a:gridCol>
              </a:tblGrid>
              <a:tr h="285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TGI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男性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女性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51240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王者荣耀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150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3921388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美图秀秀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33.33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200</a:t>
                      </a:r>
                      <a:endParaRPr lang="zh-CN" alt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926111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78C06F1D-A10C-0743-BC8E-C13DEFC47F6F}"/>
              </a:ext>
            </a:extLst>
          </p:cNvPr>
          <p:cNvSpPr txBox="1"/>
          <p:nvPr/>
        </p:nvSpPr>
        <p:spPr>
          <a:xfrm>
            <a:off x="473948" y="277792"/>
            <a:ext cx="2692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Match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TGI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212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8182E57A-5469-0A4F-9E72-39014EF38FA5}"/>
              </a:ext>
            </a:extLst>
          </p:cNvPr>
          <p:cNvSpPr/>
          <p:nvPr/>
        </p:nvSpPr>
        <p:spPr>
          <a:xfrm>
            <a:off x="509286" y="4563581"/>
            <a:ext cx="4433104" cy="12353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51" y="1266768"/>
            <a:ext cx="4248388" cy="31280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EDFB256-39A7-FC4E-9E17-F94170566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3267" y="1345223"/>
            <a:ext cx="3318813" cy="141859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E710E22-D303-924E-B9BC-DF610A87A6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4175" y="3535930"/>
            <a:ext cx="3216995" cy="205530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71D54CD-D6F9-3040-A8AB-7B2D0366D748}"/>
              </a:ext>
            </a:extLst>
          </p:cNvPr>
          <p:cNvSpPr txBox="1"/>
          <p:nvPr/>
        </p:nvSpPr>
        <p:spPr>
          <a:xfrm>
            <a:off x="9051958" y="2816349"/>
            <a:ext cx="1720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User-based CF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FE2BB26-E046-9B45-AB60-D61789394204}"/>
              </a:ext>
            </a:extLst>
          </p:cNvPr>
          <p:cNvSpPr txBox="1"/>
          <p:nvPr/>
        </p:nvSpPr>
        <p:spPr>
          <a:xfrm>
            <a:off x="9051959" y="5512777"/>
            <a:ext cx="1720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Item-based CF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6E9B3F6A-6C90-DD45-A7AC-F38EB3BA91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121" y="2735957"/>
            <a:ext cx="3213225" cy="952067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402C9DC4-4775-4E4D-96E7-1AEBD9AC210B}"/>
              </a:ext>
            </a:extLst>
          </p:cNvPr>
          <p:cNvSpPr txBox="1"/>
          <p:nvPr/>
        </p:nvSpPr>
        <p:spPr>
          <a:xfrm>
            <a:off x="775406" y="4667902"/>
            <a:ext cx="3612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优点：新颖性、相似推荐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缺点：冷启动、稀疏性、扩展性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68B5355C-5CF3-2043-8547-F9A987B407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177" y="1785640"/>
            <a:ext cx="3318812" cy="88452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7786989-3008-384D-99CD-C16FD41DD469}"/>
              </a:ext>
            </a:extLst>
          </p:cNvPr>
          <p:cNvSpPr txBox="1"/>
          <p:nvPr/>
        </p:nvSpPr>
        <p:spPr>
          <a:xfrm>
            <a:off x="473948" y="277792"/>
            <a:ext cx="6088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Match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Collaborative Filtering</a:t>
            </a:r>
          </a:p>
        </p:txBody>
      </p:sp>
    </p:spTree>
    <p:extLst>
      <p:ext uri="{BB962C8B-B14F-4D97-AF65-F5344CB8AC3E}">
        <p14:creationId xmlns:p14="http://schemas.microsoft.com/office/powerpoint/2010/main" val="2691183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8E7B1ED-462C-574C-A5BA-7EEFB70EFA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29" y="1169043"/>
            <a:ext cx="5918757" cy="19729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03F077D-0B0C-EC4F-9BA9-0AC1C1B0AE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14" y="3417250"/>
            <a:ext cx="5485868" cy="313151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E070C05-7690-4047-A821-E6BFC4165D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583" y="3924678"/>
            <a:ext cx="3949700" cy="23114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5A4C231-3FE6-6544-8A02-360098519E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482" y="1721763"/>
            <a:ext cx="5477472" cy="121156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C4CF880-2BF0-CE41-89EB-13F490CDB18E}"/>
              </a:ext>
            </a:extLst>
          </p:cNvPr>
          <p:cNvSpPr txBox="1"/>
          <p:nvPr/>
        </p:nvSpPr>
        <p:spPr>
          <a:xfrm>
            <a:off x="473948" y="277792"/>
            <a:ext cx="3403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Match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MF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NCF</a:t>
            </a:r>
            <a:endParaRPr lang="en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493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9419</TotalTime>
  <Words>696</Words>
  <Application>Microsoft Macintosh PowerPoint</Application>
  <PresentationFormat>宽屏</PresentationFormat>
  <Paragraphs>186</Paragraphs>
  <Slides>22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等线</vt:lpstr>
      <vt:lpstr>等线 Light</vt:lpstr>
      <vt:lpstr>微软雅黑</vt:lpstr>
      <vt:lpstr>Arial</vt:lpstr>
      <vt:lpstr>Calibri</vt:lpstr>
      <vt:lpstr>Cambria Math</vt:lpstr>
      <vt:lpstr>Helvetica</vt:lpstr>
      <vt:lpstr>Times New Roman</vt:lpstr>
      <vt:lpstr>Wingdings</vt:lpstr>
      <vt:lpstr>Office 主题​​</vt:lpstr>
      <vt:lpstr>Recommendation System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360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田海德</dc:creator>
  <cp:lastModifiedBy>chen hao</cp:lastModifiedBy>
  <cp:revision>413</cp:revision>
  <dcterms:created xsi:type="dcterms:W3CDTF">2019-12-05T11:01:03Z</dcterms:created>
  <dcterms:modified xsi:type="dcterms:W3CDTF">2020-12-11T03:35:45Z</dcterms:modified>
</cp:coreProperties>
</file>

<file path=docProps/thumbnail.jpeg>
</file>